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5408" r:id="rId1"/>
  </p:sldMasterIdLst>
  <p:notesMasterIdLst>
    <p:notesMasterId r:id="rId51"/>
  </p:notesMasterIdLst>
  <p:handoutMasterIdLst>
    <p:handoutMasterId r:id="rId52"/>
  </p:handoutMasterIdLst>
  <p:sldIdLst>
    <p:sldId id="898" r:id="rId2"/>
    <p:sldId id="976" r:id="rId3"/>
    <p:sldId id="1154" r:id="rId4"/>
    <p:sldId id="1158" r:id="rId5"/>
    <p:sldId id="1153" r:id="rId6"/>
    <p:sldId id="924" r:id="rId7"/>
    <p:sldId id="925" r:id="rId8"/>
    <p:sldId id="926" r:id="rId9"/>
    <p:sldId id="927" r:id="rId10"/>
    <p:sldId id="928" r:id="rId11"/>
    <p:sldId id="929" r:id="rId12"/>
    <p:sldId id="930" r:id="rId13"/>
    <p:sldId id="931" r:id="rId14"/>
    <p:sldId id="932" r:id="rId15"/>
    <p:sldId id="1151" r:id="rId16"/>
    <p:sldId id="933" r:id="rId17"/>
    <p:sldId id="934" r:id="rId18"/>
    <p:sldId id="935" r:id="rId19"/>
    <p:sldId id="936" r:id="rId20"/>
    <p:sldId id="937" r:id="rId21"/>
    <p:sldId id="938" r:id="rId22"/>
    <p:sldId id="939" r:id="rId23"/>
    <p:sldId id="940" r:id="rId24"/>
    <p:sldId id="941" r:id="rId25"/>
    <p:sldId id="943" r:id="rId26"/>
    <p:sldId id="946" r:id="rId27"/>
    <p:sldId id="1001" r:id="rId28"/>
    <p:sldId id="983" r:id="rId29"/>
    <p:sldId id="984" r:id="rId30"/>
    <p:sldId id="1155" r:id="rId31"/>
    <p:sldId id="1156" r:id="rId32"/>
    <p:sldId id="986" r:id="rId33"/>
    <p:sldId id="989" r:id="rId34"/>
    <p:sldId id="1003" r:id="rId35"/>
    <p:sldId id="992" r:id="rId36"/>
    <p:sldId id="1004" r:id="rId37"/>
    <p:sldId id="994" r:id="rId38"/>
    <p:sldId id="995" r:id="rId39"/>
    <p:sldId id="1157" r:id="rId40"/>
    <p:sldId id="1005" r:id="rId41"/>
    <p:sldId id="999" r:id="rId42"/>
    <p:sldId id="1145" r:id="rId43"/>
    <p:sldId id="1006" r:id="rId44"/>
    <p:sldId id="1017" r:id="rId45"/>
    <p:sldId id="1018" r:id="rId46"/>
    <p:sldId id="1019" r:id="rId47"/>
    <p:sldId id="1146" r:id="rId48"/>
    <p:sldId id="1011" r:id="rId49"/>
    <p:sldId id="1149" r:id="rId50"/>
  </p:sldIdLst>
  <p:sldSz cx="9144000" cy="5143500" type="screen16x9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rgbClr val="CC3300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rgbClr val="CC3300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rgbClr val="CC3300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rgbClr val="CC3300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rgbClr val="CC3300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rgbClr val="CC3300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rgbClr val="CC3300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rgbClr val="CC3300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rgbClr val="CC3300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E26920"/>
    <a:srgbClr val="3C77AA"/>
    <a:srgbClr val="F0F5FA"/>
    <a:srgbClr val="C1D3E5"/>
    <a:srgbClr val="C16F1D"/>
    <a:srgbClr val="FFDF97"/>
    <a:srgbClr val="FFCF37"/>
    <a:srgbClr val="3C7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2" autoAdjust="0"/>
    <p:restoredTop sz="85412" autoAdjust="0"/>
  </p:normalViewPr>
  <p:slideViewPr>
    <p:cSldViewPr>
      <p:cViewPr varScale="1">
        <p:scale>
          <a:sx n="179" d="100"/>
          <a:sy n="179" d="100"/>
        </p:scale>
        <p:origin x="1182" y="156"/>
      </p:cViewPr>
      <p:guideLst>
        <p:guide orient="horz" pos="15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30" d="100"/>
          <a:sy n="130" d="100"/>
        </p:scale>
        <p:origin x="-2" y="-2323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3979" cy="46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29" tIns="46214" rIns="92429" bIns="46214" numCol="1" anchor="t" anchorCtr="0" compatLnSpc="1">
            <a:prstTxWarp prst="textNoShape">
              <a:avLst/>
            </a:prstTxWarp>
          </a:bodyPr>
          <a:lstStyle>
            <a:lvl1pPr defTabSz="924090">
              <a:defRPr sz="13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7531" y="0"/>
            <a:ext cx="3043979" cy="46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29" tIns="46214" rIns="92429" bIns="46214" numCol="1" anchor="t" anchorCtr="0" compatLnSpc="1">
            <a:prstTxWarp prst="textNoShape">
              <a:avLst/>
            </a:prstTxWarp>
          </a:bodyPr>
          <a:lstStyle>
            <a:lvl1pPr algn="r" defTabSz="924090">
              <a:defRPr sz="13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577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41738"/>
            <a:ext cx="3043979" cy="46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29" tIns="46214" rIns="92429" bIns="46214" numCol="1" anchor="b" anchorCtr="0" compatLnSpc="1">
            <a:prstTxWarp prst="textNoShape">
              <a:avLst/>
            </a:prstTxWarp>
          </a:bodyPr>
          <a:lstStyle>
            <a:lvl1pPr defTabSz="924090">
              <a:defRPr sz="13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577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7531" y="8841738"/>
            <a:ext cx="3043979" cy="46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29" tIns="46214" rIns="92429" bIns="46214" numCol="1" anchor="b" anchorCtr="0" compatLnSpc="1">
            <a:prstTxWarp prst="textNoShape">
              <a:avLst/>
            </a:prstTxWarp>
          </a:bodyPr>
          <a:lstStyle>
            <a:lvl1pPr algn="r" defTabSz="923722">
              <a:defRPr sz="1300" b="0">
                <a:solidFill>
                  <a:schemeClr val="tx1"/>
                </a:solidFill>
              </a:defRPr>
            </a:lvl1pPr>
          </a:lstStyle>
          <a:p>
            <a:fld id="{16FC119B-033A-4C6A-BB11-2E3AEE48E0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75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3979" cy="46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29" tIns="46214" rIns="92429" bIns="46214" numCol="1" anchor="t" anchorCtr="0" compatLnSpc="1">
            <a:prstTxWarp prst="textNoShape">
              <a:avLst/>
            </a:prstTxWarp>
          </a:bodyPr>
          <a:lstStyle>
            <a:lvl1pPr defTabSz="924090">
              <a:defRPr sz="13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7531" y="0"/>
            <a:ext cx="3043979" cy="46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29" tIns="46214" rIns="92429" bIns="46214" numCol="1" anchor="t" anchorCtr="0" compatLnSpc="1">
            <a:prstTxWarp prst="textNoShape">
              <a:avLst/>
            </a:prstTxWarp>
          </a:bodyPr>
          <a:lstStyle>
            <a:lvl1pPr algn="r" defTabSz="924090">
              <a:defRPr sz="13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8500"/>
            <a:ext cx="6207125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2946" y="4422459"/>
            <a:ext cx="5617208" cy="4188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29" tIns="46214" rIns="92429" bIns="462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34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41738"/>
            <a:ext cx="3043979" cy="46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29" tIns="46214" rIns="92429" bIns="46214" numCol="1" anchor="b" anchorCtr="0" compatLnSpc="1">
            <a:prstTxWarp prst="textNoShape">
              <a:avLst/>
            </a:prstTxWarp>
          </a:bodyPr>
          <a:lstStyle>
            <a:lvl1pPr defTabSz="924090">
              <a:defRPr sz="13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4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7531" y="8841738"/>
            <a:ext cx="3043979" cy="46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29" tIns="46214" rIns="92429" bIns="46214" numCol="1" anchor="b" anchorCtr="0" compatLnSpc="1">
            <a:prstTxWarp prst="textNoShape">
              <a:avLst/>
            </a:prstTxWarp>
          </a:bodyPr>
          <a:lstStyle>
            <a:lvl1pPr algn="r" defTabSz="923722">
              <a:defRPr sz="1300" b="0">
                <a:solidFill>
                  <a:schemeClr val="tx1"/>
                </a:solidFill>
              </a:defRPr>
            </a:lvl1pPr>
          </a:lstStyle>
          <a:p>
            <a:fld id="{E08DD743-6524-4990-84E6-B8A6FDE1310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49229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1007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7963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8985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7890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9018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0687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6812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8816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2548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49020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8042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3217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5211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196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115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8922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1294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9626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5901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7748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702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691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9602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8553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3023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67237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3200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2070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1669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9022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75423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3088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07987" y="4422459"/>
            <a:ext cx="6207125" cy="41887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1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0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7475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3576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270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8275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DD743-6524-4990-84E6-B8A6FDE13104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061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82880" y="819150"/>
            <a:ext cx="7894320" cy="1063625"/>
          </a:xfrm>
          <a:noFill/>
          <a:effectLst/>
        </p:spPr>
        <p:txBody>
          <a:bodyPr wrap="none" lIns="0" tIns="0" rIns="0" bIns="0" anchor="b">
            <a:noAutofit/>
          </a:bodyPr>
          <a:lstStyle>
            <a:lvl1pPr>
              <a:defRPr sz="4000" cap="all" spc="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Enter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" y="2007014"/>
            <a:ext cx="4465320" cy="685800"/>
          </a:xfrm>
        </p:spPr>
        <p:txBody>
          <a:bodyPr lIns="91440" tIns="0" rIns="0" bIns="0"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800" kern="1200" cap="none" spc="100" baseline="0" dirty="0">
                <a:solidFill>
                  <a:schemeClr val="tx1"/>
                </a:solidFill>
                <a:effectLst/>
                <a:latin typeface="+mj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Click to enter faculty name</a:t>
            </a:r>
          </a:p>
        </p:txBody>
      </p:sp>
    </p:spTree>
    <p:extLst>
      <p:ext uri="{BB962C8B-B14F-4D97-AF65-F5344CB8AC3E}">
        <p14:creationId xmlns:p14="http://schemas.microsoft.com/office/powerpoint/2010/main" val="281578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F8237E-2DE6-4AC8-88DC-1871A3304C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5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20015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200150"/>
            <a:ext cx="1295400" cy="742950"/>
          </a:xfrm>
          <a:prstGeom prst="rect">
            <a:avLst/>
          </a:prstGeom>
          <a:solidFill>
            <a:srgbClr val="E26920"/>
          </a:solidFill>
          <a:ln>
            <a:noFill/>
          </a:ln>
          <a:effectLst>
            <a:outerShdw blurRad="12700" dist="19050" dir="5400000" rotWithShape="0">
              <a:srgbClr val="7B3D17">
                <a:alpha val="34000"/>
              </a:srgbClr>
            </a:outerShdw>
          </a:effectLst>
          <a:extLst>
            <a:ext uri="{91240B29-F687-4F45-9708-019B960494DF}">
              <a14:hiddenLine xmlns:a14="http://schemas.microsoft.com/office/drawing/2010/main" w="50800" cap="rnd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dirty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71600" y="1200150"/>
            <a:ext cx="7772400" cy="742950"/>
          </a:xfrm>
          <a:prstGeom prst="rect">
            <a:avLst/>
          </a:prstGeom>
          <a:solidFill>
            <a:srgbClr val="3C77AA"/>
          </a:solidFill>
          <a:ln>
            <a:noFill/>
          </a:ln>
          <a:effectLst>
            <a:outerShdw blurRad="12700" dist="19050" dir="5400000" rotWithShape="0">
              <a:srgbClr val="355D7E">
                <a:alpha val="34000"/>
              </a:srgbClr>
            </a:outerShdw>
          </a:effectLst>
          <a:extLst>
            <a:ext uri="{91240B29-F687-4F45-9708-019B960494DF}">
              <a14:hiddenLine xmlns:a14="http://schemas.microsoft.com/office/drawing/2010/main" w="50800" cap="rnd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dirty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  <a:noFill/>
        </p:spPr>
        <p:txBody>
          <a:bodyPr/>
          <a:lstStyle>
            <a:lvl1pPr marL="0" indent="0">
              <a:buNone/>
              <a:defRPr sz="2800">
                <a:solidFill>
                  <a:srgbClr val="000000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  <a:noFill/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  <a:effectLst>
                  <a:outerShdw blurRad="12700" dist="12700" dir="5400000">
                    <a:schemeClr val="accent1">
                      <a:lumMod val="50000"/>
                      <a:alpha val="34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5359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834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922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204788"/>
            <a:ext cx="8153400" cy="6524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rgbClr val="3C77AA">
              <a:alpha val="85000"/>
            </a:srgbClr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rgbClr val="E26920">
              <a:alpha val="85000"/>
            </a:srgbClr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32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04788"/>
            <a:ext cx="8077200" cy="652463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2"/>
          </p:nvPr>
        </p:nvSpPr>
        <p:spPr>
          <a:xfrm>
            <a:off x="609600" y="1314450"/>
            <a:ext cx="1600200" cy="3257550"/>
          </a:xfrm>
          <a:solidFill>
            <a:srgbClr val="94B6D2"/>
          </a:solidFill>
          <a:ln w="50800" cap="sq" cmpd="dbl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3098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-9525" y="3429000"/>
            <a:ext cx="9144000" cy="66516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3486150"/>
            <a:ext cx="1447800" cy="512763"/>
          </a:xfrm>
          <a:prstGeom prst="rect">
            <a:avLst/>
          </a:prstGeom>
          <a:solidFill>
            <a:srgbClr val="E26920"/>
          </a:solidFill>
          <a:ln>
            <a:noFill/>
          </a:ln>
          <a:effectLst>
            <a:outerShdw blurRad="12700" dist="19050" dir="5400000" rotWithShape="0">
              <a:srgbClr val="7B3D17">
                <a:alpha val="34000"/>
              </a:srgbClr>
            </a:outerShdw>
          </a:effectLst>
          <a:extLst>
            <a:ext uri="{91240B29-F687-4F45-9708-019B960494DF}">
              <a14:hiddenLine xmlns:a14="http://schemas.microsoft.com/office/drawing/2010/main" w="50800" cap="rnd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dirty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47813" y="3486150"/>
            <a:ext cx="7596187" cy="514350"/>
          </a:xfrm>
          <a:prstGeom prst="rect">
            <a:avLst/>
          </a:prstGeom>
          <a:solidFill>
            <a:srgbClr val="3C77AA"/>
          </a:solidFill>
          <a:ln>
            <a:noFill/>
          </a:ln>
          <a:effectLst>
            <a:outerShdw blurRad="12700" dist="19050" dir="5400000" rotWithShape="0">
              <a:srgbClr val="355D7E">
                <a:alpha val="34000"/>
              </a:srgbClr>
            </a:outerShdw>
          </a:effectLst>
          <a:extLst>
            <a:ext uri="{91240B29-F687-4F45-9708-019B960494DF}">
              <a14:hiddenLine xmlns:a14="http://schemas.microsoft.com/office/drawing/2010/main" w="50800" cap="rnd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dirty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51498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dirty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014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964"/>
            <a:ext cx="8229600" cy="802386"/>
          </a:xfrm>
        </p:spPr>
        <p:txBody>
          <a:bodyPr/>
          <a:lstStyle>
            <a:lvl1pPr>
              <a:defRPr lang="en-US" dirty="0">
                <a:solidFill>
                  <a:srgbClr val="E269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366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"/>
            <a:ext cx="9144000" cy="513892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 bwMode="auto">
          <a:xfrm>
            <a:off x="533400" y="1123950"/>
            <a:ext cx="7391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spcAft>
                <a:spcPts val="0"/>
              </a:spcAft>
            </a:pPr>
            <a:r>
              <a:rPr lang="en-US" altLang="en-US" sz="3600" b="0" kern="1200" cap="none" spc="100" baseline="0" dirty="0">
                <a:solidFill>
                  <a:schemeClr val="tx1"/>
                </a:solidFill>
                <a:effectLst/>
                <a:latin typeface="+mj-lt"/>
                <a:ea typeface="ＭＳ Ｐゴシック" charset="0"/>
                <a:cs typeface="ＭＳ Ｐゴシック" charset="0"/>
              </a:rPr>
              <a:t>End of </a:t>
            </a:r>
            <a:r>
              <a:rPr lang="en-US" sz="3600" b="0" kern="1200" cap="none" spc="100" baseline="0" dirty="0">
                <a:solidFill>
                  <a:schemeClr val="tx1"/>
                </a:solidFill>
                <a:effectLst/>
                <a:latin typeface="+mj-lt"/>
                <a:ea typeface="ＭＳ Ｐゴシック" charset="0"/>
                <a:cs typeface="ＭＳ Ｐゴシック" charset="0"/>
              </a:rPr>
              <a:t>lecture</a:t>
            </a:r>
          </a:p>
        </p:txBody>
      </p:sp>
    </p:spTree>
    <p:extLst>
      <p:ext uri="{BB962C8B-B14F-4D97-AF65-F5344CB8AC3E}">
        <p14:creationId xmlns:p14="http://schemas.microsoft.com/office/powerpoint/2010/main" val="141870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71450"/>
            <a:ext cx="8153400" cy="742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428750"/>
            <a:ext cx="81534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925513"/>
            <a:ext cx="9144000" cy="2397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971550"/>
            <a:ext cx="533400" cy="171450"/>
          </a:xfrm>
          <a:prstGeom prst="rect">
            <a:avLst/>
          </a:prstGeom>
          <a:solidFill>
            <a:srgbClr val="E269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 cap="rnd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dirty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90550" y="960438"/>
            <a:ext cx="8553450" cy="171450"/>
          </a:xfrm>
          <a:prstGeom prst="rect">
            <a:avLst/>
          </a:prstGeom>
          <a:solidFill>
            <a:srgbClr val="3C77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 cap="rnd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dirty="0">
              <a:solidFill>
                <a:prstClr val="white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73" r:id="rId1"/>
    <p:sldLayoutId id="2147485574" r:id="rId2"/>
    <p:sldLayoutId id="2147485575" r:id="rId3"/>
    <p:sldLayoutId id="2147485576" r:id="rId4"/>
    <p:sldLayoutId id="2147485577" r:id="rId5"/>
    <p:sldLayoutId id="2147485578" r:id="rId6"/>
    <p:sldLayoutId id="2147485579" r:id="rId7"/>
    <p:sldLayoutId id="2147485585" r:id="rId8"/>
    <p:sldLayoutId id="2147485586" r:id="rId9"/>
    <p:sldLayoutId id="2147485587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4400" kern="1200" dirty="0">
          <a:solidFill>
            <a:srgbClr val="E26920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E26920"/>
          </a:solidFill>
          <a:latin typeface="Tw Cen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E26920"/>
          </a:solidFill>
          <a:latin typeface="Tw Cen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E26920"/>
          </a:solidFill>
          <a:latin typeface="Tw Cen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E26920"/>
          </a:solidFill>
          <a:latin typeface="Tw Cen MT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E26920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E26920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E26920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E26920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12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lang="en-US" altLang="en-US" sz="2400" kern="1200" dirty="0" smtClean="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731520" indent="-320040" algn="l" rtl="0" eaLnBrk="0" fontAlgn="base" hangingPunct="0">
        <a:spcBef>
          <a:spcPts val="1200"/>
        </a:spcBef>
        <a:spcAft>
          <a:spcPct val="0"/>
        </a:spcAft>
        <a:buClrTx/>
        <a:buSzPct val="70000"/>
        <a:buFont typeface="Wingdings" panose="05000000000000000000" pitchFamily="2" charset="2"/>
        <a:buChar char="§"/>
        <a:defRPr lang="en-US" altLang="en-US" sz="2400" kern="1200" dirty="0" smtClean="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Tx/>
        <a:buSzPct val="70000"/>
        <a:buFont typeface="Courier New" panose="02070309020205020404" pitchFamily="49" charset="0"/>
        <a:buChar char="o"/>
        <a:defRPr lang="en-US" altLang="en-US" sz="2400" kern="1200" dirty="0" smtClean="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lang="en-US" altLang="en-US" sz="2400" kern="1200" dirty="0" smtClean="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Tx/>
        <a:buSzPct val="70000"/>
        <a:buFont typeface="Wingdings" pitchFamily="2" charset="2"/>
        <a:buChar char="§"/>
        <a:defRPr lang="en-US" altLang="en-US" sz="2400" kern="1200" dirty="0" smtClean="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H0_yKBitO8M" TargetMode="Externa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cpzvwkR1RYU?feature=oembed" TargetMode="Externa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2880" y="1428750"/>
            <a:ext cx="7894320" cy="1063625"/>
          </a:xfrm>
        </p:spPr>
        <p:txBody>
          <a:bodyPr wrap="square">
            <a:noAutofit/>
          </a:bodyPr>
          <a:lstStyle/>
          <a:p>
            <a:r>
              <a:rPr lang="en-US" dirty="0"/>
              <a:t>Chapter 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2880" y="2500156"/>
            <a:ext cx="4465320" cy="685800"/>
          </a:xfrm>
        </p:spPr>
        <p:txBody>
          <a:bodyPr/>
          <a:lstStyle/>
          <a:p>
            <a:r>
              <a:rPr lang="en-US" dirty="0"/>
              <a:t>Professor Jamie Kraft</a:t>
            </a:r>
          </a:p>
        </p:txBody>
      </p:sp>
    </p:spTree>
    <p:extLst>
      <p:ext uri="{BB962C8B-B14F-4D97-AF65-F5344CB8AC3E}">
        <p14:creationId xmlns:p14="http://schemas.microsoft.com/office/powerpoint/2010/main" val="221102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Entrepreneurship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5940552" cy="3371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5) Entrepreneurs collaborate more than compete.</a:t>
            </a:r>
          </a:p>
          <a:p>
            <a:pPr lvl="1"/>
            <a:r>
              <a:rPr lang="en-US" dirty="0"/>
              <a:t>Building strong connections with others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key to business success.</a:t>
            </a:r>
            <a:endParaRPr lang="en-US" dirty="0"/>
          </a:p>
          <a:p>
            <a:pPr marL="96012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Information, financing, emotional support, expertise, learning and information exchange.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reduce loneliness.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514E4-0DFD-ED7D-2DBD-1E16632C6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82011"/>
            <a:ext cx="2828637" cy="280035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097180B-FE6F-978D-D961-B7529516298D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 dirty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 dirty="0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 dirty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</a:p>
        </p:txBody>
      </p:sp>
    </p:spTree>
    <p:extLst>
      <p:ext uri="{BB962C8B-B14F-4D97-AF65-F5344CB8AC3E}">
        <p14:creationId xmlns:p14="http://schemas.microsoft.com/office/powerpoint/2010/main" val="70311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Entrepreneurship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6) Entrepreneurship is a life skill.</a:t>
            </a: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Thinking and acting more entrepreneurially helps one get comfortable with uncertainty, accept change, and look at the world through a solution-driven, opportunity lens</a:t>
            </a:r>
            <a:r>
              <a:rPr lang="en-US" dirty="0"/>
              <a:t>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A8886-1A8A-86A5-64F0-68404BC8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3257550"/>
            <a:ext cx="5200650" cy="14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49147"/>
            <a:ext cx="8153400" cy="742950"/>
          </a:xfrm>
        </p:spPr>
        <p:txBody>
          <a:bodyPr/>
          <a:lstStyle/>
          <a:p>
            <a:r>
              <a:rPr lang="en-US" dirty="0"/>
              <a:t>Ways to Access Entrepreneurship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5026152" cy="3371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Corporate Entrepreneurship</a:t>
            </a:r>
          </a:p>
          <a:p>
            <a:pPr marL="547688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Employees create new products, ventures, or processes within large corporations.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opportunities.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 teams.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something of value.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 dirty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 dirty="0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 dirty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05F77-A998-83FE-CE3A-143E35A01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247" y="1780414"/>
            <a:ext cx="3825683" cy="20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77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Access Entre.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5330952" cy="3371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2) Entrepreneurship Inside</a:t>
            </a:r>
          </a:p>
          <a:p>
            <a:pPr lvl="1"/>
            <a:r>
              <a:rPr lang="en-US" dirty="0"/>
              <a:t>Intrapreneurs are e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mployees who think and act entrepreneurially within any type of organizations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Embrace experimentation.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 the capacity/desire to change organizations from within.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688974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69FB5-0A54-DD26-669C-221DA4E0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318128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4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Access Entre.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5559552" cy="3371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3) Franchising</a:t>
            </a: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method of distributing products or services involving a franchisor (the creator of the brand name and business operating system) and franchisee (the operator that buys the license to do business using the company name and operating system).</a:t>
            </a: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9B74A-7C8A-80DA-B500-AD775EB23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8" r="28667"/>
          <a:stretch/>
        </p:blipFill>
        <p:spPr>
          <a:xfrm>
            <a:off x="6172200" y="1664737"/>
            <a:ext cx="2383841" cy="304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25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Access Entre.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3) Franchising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A blue and white screen with text&#10;&#10;Description automatically generated">
            <a:extLst>
              <a:ext uri="{FF2B5EF4-FFF2-40B4-BE49-F238E27FC236}">
                <a16:creationId xmlns:a16="http://schemas.microsoft.com/office/drawing/2014/main" id="{0AA25171-F894-9195-85BC-E66E3F9B76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" b="14674"/>
          <a:stretch/>
        </p:blipFill>
        <p:spPr>
          <a:xfrm>
            <a:off x="1600200" y="1638300"/>
            <a:ext cx="61722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9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Access Entre.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4) Buying a Small Business</a:t>
            </a: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Entrepreneur buys out the existing owner and takes over operations</a:t>
            </a:r>
            <a:r>
              <a:rPr lang="en-US" dirty="0"/>
              <a:t>.</a:t>
            </a: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Thousands of businesses are for sale, but only 30–40% actually sell</a:t>
            </a:r>
            <a:r>
              <a:rPr lang="en-US" dirty="0"/>
              <a:t>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72AC8-CD06-9A4D-88AF-DC3445289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184692"/>
            <a:ext cx="3330223" cy="187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65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Access Entre.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5407152" cy="3371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5) Social Entrepreneurship</a:t>
            </a:r>
          </a:p>
          <a:p>
            <a:pPr lvl="1"/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ourcing solutions to social and environmental problems (SDGs).</a:t>
            </a:r>
            <a:endParaRPr lang="en-US" dirty="0"/>
          </a:p>
          <a:p>
            <a:pPr lvl="1"/>
            <a:r>
              <a:rPr lang="en-US" dirty="0"/>
              <a:t>Benefit corporation (B Corp): C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ertified by B Lab…ensures strict standards of social/ environmental performance, accountability, and transparency.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6787F-B6C1-7FE4-2216-66C30E37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137" y="2093495"/>
            <a:ext cx="3016986" cy="18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Access Entre.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4645152" cy="3371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6) Family Enterprising</a:t>
            </a:r>
          </a:p>
          <a:p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business that is owned and managed by one or more family members beyond the founding generation</a:t>
            </a:r>
            <a:r>
              <a:rPr lang="en-US" dirty="0"/>
              <a:t>.</a:t>
            </a:r>
          </a:p>
          <a:p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generation has an opportunity to bring the organization forward</a:t>
            </a:r>
            <a:r>
              <a:rPr lang="en-US" dirty="0"/>
              <a:t>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68696-5DEB-EF90-85B5-FBD8B0358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118" y="1325562"/>
            <a:ext cx="359473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67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Access Entre.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4416552" cy="3371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7) Serial Entrepreneurship</a:t>
            </a:r>
          </a:p>
          <a:p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People who start several businesses, whether simultaneously or one after another</a:t>
            </a:r>
            <a:r>
              <a:rPr lang="en-US" dirty="0"/>
              <a:t>.</a:t>
            </a:r>
          </a:p>
          <a:p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Constantly look out for the next big thing/explore ways to implement diverse ideas</a:t>
            </a:r>
            <a:r>
              <a:rPr lang="en-US" dirty="0"/>
              <a:t>.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1D94A-D4E4-0475-BB2E-F478801D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466850"/>
            <a:ext cx="4140518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6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76350"/>
            <a:ext cx="3886200" cy="370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373312"/>
            <a:ext cx="45434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70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Entrepreneurship as a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Traditionally, entrepreneurship has been viewed as a process of sequential steps that lead to a successful business</a:t>
            </a:r>
            <a:r>
              <a:rPr lang="en-US" dirty="0"/>
              <a:t>.</a:t>
            </a:r>
          </a:p>
          <a:p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However, entrepreneurship is nonlinear, unpredictable, ill-defined, unstructured, and complex</a:t>
            </a:r>
            <a:r>
              <a:rPr lang="en-US" dirty="0"/>
              <a:t>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03EAA-561B-E8F0-C22D-97B1EFC1C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02" r="31667" b="3340"/>
          <a:stretch/>
        </p:blipFill>
        <p:spPr>
          <a:xfrm>
            <a:off x="2743200" y="2114550"/>
            <a:ext cx="4876800" cy="18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06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Entrepreneurship as a Method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Entrepreneurship as Method:</a:t>
            </a:r>
          </a:p>
          <a:p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Approach to doing something with no guarantee of a particular outcome</a:t>
            </a:r>
            <a:r>
              <a:rPr lang="en-US" dirty="0"/>
              <a:t>.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guide you through chaos and increase chances of success.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Gets easier and more useful with practice.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3FBFE-C672-0AB0-815F-1C3894073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770969"/>
            <a:ext cx="3352800" cy="13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39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Entrepreneurship as a Method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Managerial Versus Entrepreneurial Thinking</a:t>
            </a:r>
          </a:p>
          <a:p>
            <a:pPr marL="66198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Entrepreneurial ventures are not smaller versions of large corporations.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198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198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198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198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uncertainty and risk and a lot less information and data in entrepreneurship.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1F3EE-DC8A-62E0-096A-02E014FD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962150"/>
            <a:ext cx="1335860" cy="1758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C86137-7E3A-2360-9331-DADEA7E8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46" y="2971704"/>
            <a:ext cx="582054" cy="766371"/>
          </a:xfrm>
          <a:prstGeom prst="rect">
            <a:avLst/>
          </a:prstGeom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A953D2E-583B-B36E-B642-EB05F8CBB424}"/>
              </a:ext>
            </a:extLst>
          </p:cNvPr>
          <p:cNvSpPr/>
          <p:nvPr/>
        </p:nvSpPr>
        <p:spPr>
          <a:xfrm>
            <a:off x="5562600" y="3240590"/>
            <a:ext cx="914400" cy="228600"/>
          </a:xfrm>
          <a:prstGeom prst="left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44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Entrepreneurship as a Method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AC9DF-F6B4-A1C2-2624-63B0966B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3" b="17175"/>
          <a:stretch/>
        </p:blipFill>
        <p:spPr>
          <a:xfrm>
            <a:off x="622006" y="1258470"/>
            <a:ext cx="8015075" cy="34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7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Entrepreneurship Method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 of entrepreneurship in the text is based on Babson’s Entrepreneurial Thought &amp; Action® (ET&amp;A), which is grounded in effectuation theory.</a:t>
            </a:r>
            <a:endParaRPr lang="en-US" dirty="0"/>
          </a:p>
          <a:p>
            <a:pPr lvl="1"/>
            <a:r>
              <a:rPr lang="en-US" dirty="0"/>
              <a:t>Smart action over planning.</a:t>
            </a: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Moving quickly from whiteboard to real world</a:t>
            </a:r>
            <a:r>
              <a:rPr lang="en-US" dirty="0"/>
              <a:t>.</a:t>
            </a: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be learned, repeated, and practiced</a:t>
            </a:r>
            <a:r>
              <a:rPr lang="en-US" dirty="0"/>
              <a:t>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56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Seven Components of the Entrepreneurship Model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50547-2960-F183-38CE-0EC01FB43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60" b="5935"/>
          <a:stretch/>
        </p:blipFill>
        <p:spPr>
          <a:xfrm>
            <a:off x="381000" y="1647825"/>
            <a:ext cx="3031905" cy="298132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0E8790-24F5-8895-6AF1-853288A95451}"/>
              </a:ext>
            </a:extLst>
          </p:cNvPr>
          <p:cNvSpPr txBox="1">
            <a:spLocks/>
          </p:cNvSpPr>
          <p:nvPr/>
        </p:nvSpPr>
        <p:spPr bwMode="auto">
          <a:xfrm>
            <a:off x="3502526" y="1657349"/>
            <a:ext cx="5638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731520" indent="-320040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Tx/>
              <a:buSzPct val="70000"/>
              <a:buFont typeface="Courier New" panose="02070309020205020404" pitchFamily="49" charset="0"/>
              <a:buChar char="o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70000"/>
              <a:buFont typeface="Wingdings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768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a typeface="Times New Roman" panose="02020603050405020304" pitchFamily="18" charset="0"/>
                <a:cs typeface="Times New Roman" panose="02020603050405020304" pitchFamily="18" charset="0"/>
              </a:rPr>
              <a:t>You will act sooner.</a:t>
            </a:r>
            <a:endParaRPr lang="en-US" b="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68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a typeface="Times New Roman" panose="02020603050405020304" pitchFamily="18" charset="0"/>
                <a:cs typeface="Times New Roman" panose="02020603050405020304" pitchFamily="18" charset="0"/>
              </a:rPr>
              <a:t>You will try.</a:t>
            </a:r>
            <a:endParaRPr lang="en-US" b="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68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a typeface="Times New Roman" panose="02020603050405020304" pitchFamily="18" charset="0"/>
                <a:cs typeface="Times New Roman" panose="02020603050405020304" pitchFamily="18" charset="0"/>
              </a:rPr>
              <a:t>You will try more times.</a:t>
            </a:r>
            <a:endParaRPr lang="en-US" b="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68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a typeface="Times New Roman" panose="02020603050405020304" pitchFamily="18" charset="0"/>
                <a:cs typeface="Times New Roman" panose="02020603050405020304" pitchFamily="18" charset="0"/>
              </a:rPr>
              <a:t>You will fail sooner.</a:t>
            </a:r>
            <a:endParaRPr lang="en-US" b="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68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a typeface="Times New Roman" panose="02020603050405020304" pitchFamily="18" charset="0"/>
                <a:cs typeface="Times New Roman" panose="02020603050405020304" pitchFamily="18" charset="0"/>
              </a:rPr>
              <a:t>You will experiment simultaneously.</a:t>
            </a:r>
            <a:endParaRPr lang="en-US" b="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68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0" dirty="0">
                <a:ea typeface="Times New Roman" panose="02020603050405020304" pitchFamily="18" charset="0"/>
                <a:cs typeface="Times New Roman" panose="02020603050405020304" pitchFamily="18" charset="0"/>
              </a:rPr>
              <a:t>Ideas that gain traction will likely be deeply connected to who you are</a:t>
            </a:r>
            <a:r>
              <a:rPr 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943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Deliberate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26552" cy="3371850"/>
          </a:xfrm>
        </p:spPr>
        <p:txBody>
          <a:bodyPr/>
          <a:lstStyle/>
          <a:p>
            <a:pPr marL="33051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process where high performers carry out focused efforts to improve 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60120" lvl="1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brain cells sense focused repeated activity, myelin is created, this increases speed and strength of neural impulses and improves performance.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60120" lvl="1" indent="-2286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 practice without focused effort, consistent feedback, and guidance only reinforces mindless, automatic habits.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55EF9-56F0-EE45-D9F2-1DDC39ED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14622"/>
            <a:ext cx="1620585" cy="8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96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2880" y="819150"/>
            <a:ext cx="7894320" cy="1063625"/>
          </a:xfrm>
        </p:spPr>
        <p:txBody>
          <a:bodyPr/>
          <a:lstStyle/>
          <a:p>
            <a:r>
              <a:rPr lang="en-US" dirty="0" err="1"/>
              <a:t>Siete</a:t>
            </a:r>
            <a:r>
              <a:rPr lang="en-US" dirty="0"/>
              <a:t> Foods Case DISCUSSION</a:t>
            </a:r>
          </a:p>
        </p:txBody>
      </p:sp>
    </p:spTree>
    <p:extLst>
      <p:ext uri="{BB962C8B-B14F-4D97-AF65-F5344CB8AC3E}">
        <p14:creationId xmlns:p14="http://schemas.microsoft.com/office/powerpoint/2010/main" val="3850136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Case: </a:t>
            </a:r>
            <a:r>
              <a:rPr lang="en-US" b="0" dirty="0" err="1"/>
              <a:t>Siete</a:t>
            </a:r>
            <a:r>
              <a:rPr lang="en-US" b="0" dirty="0"/>
              <a:t> Foods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B88F8-4D76-9346-BE39-29677591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5351"/>
            <a:ext cx="7239000" cy="378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8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Objectives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5178552" cy="3371850"/>
          </a:xfrm>
        </p:spPr>
        <p:txBody>
          <a:bodyPr/>
          <a:lstStyle/>
          <a:p>
            <a:r>
              <a:rPr lang="en-US" altLang="en-US" dirty="0"/>
              <a:t>Founded in 2014 by “seven” members of the Garza family</a:t>
            </a:r>
          </a:p>
          <a:p>
            <a:r>
              <a:rPr lang="en-US" altLang="en-US" dirty="0"/>
              <a:t>Produce grain-free/gluten-free/dairy-free Mexican snacks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99791F-F614-750D-FBE7-9CFFC26D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352550"/>
            <a:ext cx="3640127" cy="1905000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BE164A2B-6C06-B722-A747-4684695AB2E7}"/>
              </a:ext>
            </a:extLst>
          </p:cNvPr>
          <p:cNvSpPr txBox="1">
            <a:spLocks/>
          </p:cNvSpPr>
          <p:nvPr/>
        </p:nvSpPr>
        <p:spPr bwMode="auto">
          <a:xfrm>
            <a:off x="612648" y="2909804"/>
            <a:ext cx="700735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731520" indent="-320040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Tx/>
              <a:buSzPct val="70000"/>
              <a:buFont typeface="Courier New" panose="02070309020205020404" pitchFamily="49" charset="0"/>
              <a:buChar char="o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70000"/>
              <a:buFont typeface="Wingdings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As of 2022:</a:t>
            </a:r>
          </a:p>
          <a:p>
            <a:pPr lvl="1"/>
            <a:r>
              <a:rPr lang="en-US" b="0" dirty="0"/>
              <a:t>100 employees/ 60 unique products</a:t>
            </a:r>
          </a:p>
          <a:p>
            <a:pPr lvl="1"/>
            <a:r>
              <a:rPr lang="en-US" b="0" dirty="0"/>
              <a:t>More than 16,000 retail locations (Wal-Mart, Whole Foods, Target, Kroger, etc.)</a:t>
            </a:r>
          </a:p>
        </p:txBody>
      </p:sp>
    </p:spTree>
    <p:extLst>
      <p:ext uri="{BB962C8B-B14F-4D97-AF65-F5344CB8AC3E}">
        <p14:creationId xmlns:p14="http://schemas.microsoft.com/office/powerpoint/2010/main" val="140590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C69DF-97A5-9C7E-FBF9-D0226A85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48"/>
          <a:stretch/>
        </p:blipFill>
        <p:spPr>
          <a:xfrm>
            <a:off x="172798" y="1504950"/>
            <a:ext cx="4399202" cy="2943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4CEDDF-1A9D-4B1A-FE3A-BA89428D9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47" b="1"/>
          <a:stretch/>
        </p:blipFill>
        <p:spPr>
          <a:xfrm>
            <a:off x="4572000" y="1504950"/>
            <a:ext cx="4399202" cy="29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38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Objectives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378952" cy="3371850"/>
          </a:xfrm>
        </p:spPr>
        <p:txBody>
          <a:bodyPr/>
          <a:lstStyle/>
          <a:p>
            <a:r>
              <a:rPr lang="en-US" altLang="en-US" dirty="0"/>
              <a:t>Veronica diagnosed with multiple autoimmune conditions</a:t>
            </a:r>
          </a:p>
          <a:p>
            <a:r>
              <a:rPr lang="en-US" altLang="en-US" dirty="0"/>
              <a:t>She adopts “paleo” diet (low-inflammation/ grain-free)</a:t>
            </a:r>
          </a:p>
          <a:p>
            <a:r>
              <a:rPr lang="en-US" altLang="en-US" dirty="0"/>
              <a:t>Opens a CrossFit-affiliated gym (investment from parents)…marginal profitable</a:t>
            </a:r>
          </a:p>
          <a:p>
            <a:endParaRPr lang="en-US" altLang="en-US" dirty="0"/>
          </a:p>
          <a:p>
            <a:r>
              <a:rPr lang="en-US" altLang="en-US" dirty="0"/>
              <a:t>Problem: Lack of grain-free versions of culturally familiar foods (Mexican American). So Veronica begins testing. (dinner party samples and selling to gym-goers/friends)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C3B574-50AB-E009-E56C-B107D81E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743200"/>
            <a:ext cx="2133600" cy="12001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F42C1D6-F4DD-D4A6-64C8-9224959B21E1}"/>
              </a:ext>
            </a:extLst>
          </p:cNvPr>
          <p:cNvGrpSpPr/>
          <p:nvPr/>
        </p:nvGrpSpPr>
        <p:grpSpPr>
          <a:xfrm>
            <a:off x="5257800" y="2705434"/>
            <a:ext cx="3045354" cy="995871"/>
            <a:chOff x="5257800" y="2705434"/>
            <a:chExt cx="3045354" cy="9958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AACCBC-DD2D-969E-ECFA-B67746461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9000" y="2705434"/>
              <a:ext cx="1064154" cy="99587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C8ED9D-7CBE-CFFF-C306-C6C77463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7800" y="2793794"/>
              <a:ext cx="1905000" cy="81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60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Objectives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5711952" cy="3371850"/>
          </a:xfrm>
        </p:spPr>
        <p:txBody>
          <a:bodyPr/>
          <a:lstStyle/>
          <a:p>
            <a:r>
              <a:rPr lang="en-US" altLang="en-US" dirty="0"/>
              <a:t>Solution: “Must B Nutty” Tortillas (then many other snack items under “</a:t>
            </a:r>
            <a:r>
              <a:rPr lang="en-US" altLang="en-US" dirty="0" err="1"/>
              <a:t>Siete</a:t>
            </a:r>
            <a:r>
              <a:rPr lang="en-US" altLang="en-US" dirty="0"/>
              <a:t>” name) launched in Austin, TX</a:t>
            </a:r>
          </a:p>
          <a:p>
            <a:r>
              <a:rPr lang="en-US" altLang="en-US" dirty="0"/>
              <a:t>On-board a grocery cooperative, get into a local Austin-based Wholefoods and join SKU accelerator</a:t>
            </a:r>
          </a:p>
          <a:p>
            <a:r>
              <a:rPr lang="en-US" altLang="en-US" dirty="0"/>
              <a:t>Raise $1 million from angel investors</a:t>
            </a:r>
          </a:p>
          <a:p>
            <a:r>
              <a:rPr lang="en-US" altLang="en-US" dirty="0"/>
              <a:t>In 2019 </a:t>
            </a:r>
            <a:r>
              <a:rPr lang="en-US" altLang="en-US" dirty="0" err="1"/>
              <a:t>Siete</a:t>
            </a:r>
            <a:r>
              <a:rPr lang="en-US" altLang="en-US" dirty="0"/>
              <a:t> raised $90 million (Stripes and AF Ventures)</a:t>
            </a:r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EB4A3-432D-27F1-98E0-A1C80A30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16" y="1366921"/>
            <a:ext cx="2706224" cy="34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E6A019-2EC7-7494-60F3-CDB787CC564C}"/>
              </a:ext>
            </a:extLst>
          </p:cNvPr>
          <p:cNvSpPr/>
          <p:nvPr/>
        </p:nvSpPr>
        <p:spPr>
          <a:xfrm>
            <a:off x="434366" y="2888247"/>
            <a:ext cx="3451833" cy="2286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Types of Entrepreneurship</a:t>
            </a:r>
            <a:endParaRPr lang="en-US" b="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6881"/>
          <a:stretch/>
        </p:blipFill>
        <p:spPr>
          <a:xfrm>
            <a:off x="4572000" y="1504950"/>
            <a:ext cx="21336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504950"/>
            <a:ext cx="215547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380"/>
          <a:stretch/>
        </p:blipFill>
        <p:spPr>
          <a:xfrm>
            <a:off x="4572000" y="2876550"/>
            <a:ext cx="21336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2876550"/>
            <a:ext cx="215547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85DE25-FD1F-0FD2-0A1B-93B23C45496E}"/>
              </a:ext>
            </a:extLst>
          </p:cNvPr>
          <p:cNvSpPr/>
          <p:nvPr/>
        </p:nvSpPr>
        <p:spPr>
          <a:xfrm>
            <a:off x="457200" y="3257550"/>
            <a:ext cx="3451833" cy="2286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74690-4FCD-EBA1-72D4-D51A76C3BBA0}"/>
              </a:ext>
            </a:extLst>
          </p:cNvPr>
          <p:cNvSpPr/>
          <p:nvPr/>
        </p:nvSpPr>
        <p:spPr>
          <a:xfrm>
            <a:off x="457200" y="3638550"/>
            <a:ext cx="3451833" cy="2286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303675"/>
            <a:ext cx="441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Corporate Entrepreneurship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Entrepreneurship Inside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Buying a Small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Franchising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Social Entrepreneurship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Family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Serial Entrepreneurship</a:t>
            </a:r>
          </a:p>
        </p:txBody>
      </p:sp>
    </p:spTree>
    <p:extLst>
      <p:ext uri="{BB962C8B-B14F-4D97-AF65-F5344CB8AC3E}">
        <p14:creationId xmlns:p14="http://schemas.microsoft.com/office/powerpoint/2010/main" val="1433379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Critical Thinking Questions</a:t>
            </a:r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612648" y="1200150"/>
            <a:ext cx="8153400" cy="337185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731520" indent="-320040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Tx/>
              <a:buSzPct val="70000"/>
              <a:buFont typeface="Courier New" panose="02070309020205020404" pitchFamily="49" charset="0"/>
              <a:buChar char="o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70000"/>
              <a:buFont typeface="Wingdings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0" dirty="0"/>
              <a:t>Which of the six features of modern entrepreneurship can you identify in the Garza’s story?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The Entrepreneurship Method is about taking action under conditions of uncertainty. Do you see evidence of the Method during the creation of </a:t>
            </a:r>
            <a:r>
              <a:rPr lang="en-US" b="0" dirty="0" err="1"/>
              <a:t>Siete</a:t>
            </a:r>
            <a:r>
              <a:rPr lang="en-US" b="0" dirty="0"/>
              <a:t> Family Foods?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As you think about doing something entrepreneurial, today or someday, what is your motivation for doing so?</a:t>
            </a:r>
          </a:p>
        </p:txBody>
      </p:sp>
    </p:spTree>
    <p:extLst>
      <p:ext uri="{BB962C8B-B14F-4D97-AF65-F5344CB8AC3E}">
        <p14:creationId xmlns:p14="http://schemas.microsoft.com/office/powerpoint/2010/main" val="307054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Critical Thinking Questions</a:t>
            </a:r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612648" y="1200150"/>
            <a:ext cx="8153400" cy="337185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731520" indent="-320040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Tx/>
              <a:buSzPct val="70000"/>
              <a:buFont typeface="Courier New" panose="02070309020205020404" pitchFamily="49" charset="0"/>
              <a:buChar char="o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70000"/>
              <a:buFont typeface="Wingdings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0" dirty="0"/>
              <a:t>Which of the six features of modern entrepreneurship can you identify in the Garza’s story?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olidFill>
                  <a:schemeClr val="bg1">
                    <a:lumMod val="85000"/>
                  </a:schemeClr>
                </a:solidFill>
              </a:rPr>
              <a:t>The Entrepreneurship Method is about taking action under conditions of uncertainty. Do you see evidence of the Method during the creation of </a:t>
            </a:r>
            <a:r>
              <a:rPr lang="en-US" b="0" dirty="0" err="1">
                <a:solidFill>
                  <a:schemeClr val="bg1">
                    <a:lumMod val="85000"/>
                  </a:schemeClr>
                </a:solidFill>
              </a:rPr>
              <a:t>Siete</a:t>
            </a:r>
            <a:r>
              <a:rPr lang="en-US" b="0" dirty="0">
                <a:solidFill>
                  <a:schemeClr val="bg1">
                    <a:lumMod val="85000"/>
                  </a:schemeClr>
                </a:solidFill>
              </a:rPr>
              <a:t> Family Foods?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olidFill>
                  <a:schemeClr val="bg1">
                    <a:lumMod val="85000"/>
                  </a:schemeClr>
                </a:solidFill>
              </a:rPr>
              <a:t>As you think about doing something entrepreneurial, today or someday, what is your motivation for doing so?</a:t>
            </a:r>
          </a:p>
        </p:txBody>
      </p:sp>
    </p:spTree>
    <p:extLst>
      <p:ext uri="{BB962C8B-B14F-4D97-AF65-F5344CB8AC3E}">
        <p14:creationId xmlns:p14="http://schemas.microsoft.com/office/powerpoint/2010/main" val="2697517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Features?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F25A3-A407-C9B2-2E1C-A040AE32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81150"/>
            <a:ext cx="8903582" cy="28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48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Critical Thinking Questions</a:t>
            </a:r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612648" y="1200150"/>
            <a:ext cx="8153400" cy="337185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731520" indent="-320040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Tx/>
              <a:buSzPct val="70000"/>
              <a:buFont typeface="Courier New" panose="02070309020205020404" pitchFamily="49" charset="0"/>
              <a:buChar char="o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70000"/>
              <a:buFont typeface="Wingdings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0" dirty="0">
                <a:solidFill>
                  <a:schemeClr val="bg1">
                    <a:lumMod val="85000"/>
                  </a:schemeClr>
                </a:solidFill>
              </a:rPr>
              <a:t>Which of the six features of modern entrepreneurship can you identify in the Garza’s story?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The Entrepreneurship Method is about taking action under conditions of uncertainty. Do you see evidence of the Method during the creation of </a:t>
            </a:r>
            <a:r>
              <a:rPr lang="en-US" b="0" dirty="0" err="1"/>
              <a:t>Siete</a:t>
            </a:r>
            <a:r>
              <a:rPr lang="en-US" b="0" dirty="0"/>
              <a:t> Family Foods?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olidFill>
                  <a:schemeClr val="bg1">
                    <a:lumMod val="85000"/>
                  </a:schemeClr>
                </a:solidFill>
              </a:rPr>
              <a:t>As you think about doing something entrepreneurial, today or someday, what is your motivation for doing so?</a:t>
            </a:r>
          </a:p>
        </p:txBody>
      </p:sp>
    </p:spTree>
    <p:extLst>
      <p:ext uri="{BB962C8B-B14F-4D97-AF65-F5344CB8AC3E}">
        <p14:creationId xmlns:p14="http://schemas.microsoft.com/office/powerpoint/2010/main" val="869083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Action trumps everything!</a:t>
            </a:r>
            <a:endParaRPr lang="en-US" b="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091" t="7541" r="30475"/>
          <a:stretch/>
        </p:blipFill>
        <p:spPr>
          <a:xfrm>
            <a:off x="76200" y="1276350"/>
            <a:ext cx="3473042" cy="360219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19558" y="2571750"/>
            <a:ext cx="609600" cy="609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505200" y="2661107"/>
            <a:ext cx="6383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4ED46-382F-0543-9B23-40B6EFBC4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3"/>
          <a:stretch/>
        </p:blipFill>
        <p:spPr>
          <a:xfrm>
            <a:off x="4484308" y="2156870"/>
            <a:ext cx="4575471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06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6CC441-9BAE-312B-6085-AD628804B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60" b="5935"/>
          <a:stretch/>
        </p:blipFill>
        <p:spPr>
          <a:xfrm>
            <a:off x="2347574" y="1153850"/>
            <a:ext cx="3999217" cy="3932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Entrepreneurship Method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D62612-6C08-CCA6-0D4F-247E1F56C223}"/>
              </a:ext>
            </a:extLst>
          </p:cNvPr>
          <p:cNvGrpSpPr/>
          <p:nvPr/>
        </p:nvGrpSpPr>
        <p:grpSpPr>
          <a:xfrm>
            <a:off x="76200" y="2724150"/>
            <a:ext cx="2562766" cy="954107"/>
            <a:chOff x="76200" y="2724150"/>
            <a:chExt cx="2562766" cy="954107"/>
          </a:xfrm>
        </p:grpSpPr>
        <p:sp>
          <p:nvSpPr>
            <p:cNvPr id="3" name="Right Arrow 2"/>
            <p:cNvSpPr/>
            <p:nvPr/>
          </p:nvSpPr>
          <p:spPr>
            <a:xfrm>
              <a:off x="1024140" y="2972603"/>
              <a:ext cx="1614826" cy="45720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76200" y="2724150"/>
              <a:ext cx="1447799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Motivation/ MBA</a:t>
              </a:r>
            </a:p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Parents</a:t>
              </a:r>
            </a:p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Brother</a:t>
              </a:r>
            </a:p>
          </p:txBody>
        </p:sp>
      </p:grpSp>
      <p:sp>
        <p:nvSpPr>
          <p:cNvPr id="21" name="Circular Arrow 20"/>
          <p:cNvSpPr/>
          <p:nvPr/>
        </p:nvSpPr>
        <p:spPr>
          <a:xfrm rot="13981471">
            <a:off x="3587333" y="2320220"/>
            <a:ext cx="1676400" cy="16764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86303"/>
              <a:gd name="adj5" fmla="val 12500"/>
            </a:avLst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C1BDED-4064-8C12-D3A7-4AB41F6E49F2}"/>
              </a:ext>
            </a:extLst>
          </p:cNvPr>
          <p:cNvGrpSpPr/>
          <p:nvPr/>
        </p:nvGrpSpPr>
        <p:grpSpPr>
          <a:xfrm>
            <a:off x="76200" y="3905770"/>
            <a:ext cx="3352800" cy="1169551"/>
            <a:chOff x="76200" y="3905770"/>
            <a:chExt cx="3352800" cy="1169551"/>
          </a:xfrm>
        </p:grpSpPr>
        <p:sp>
          <p:nvSpPr>
            <p:cNvPr id="11" name="TextBox 10"/>
            <p:cNvSpPr txBox="1"/>
            <p:nvPr/>
          </p:nvSpPr>
          <p:spPr bwMode="auto">
            <a:xfrm>
              <a:off x="76200" y="3905770"/>
              <a:ext cx="1658313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Make a difference for those suffering from food allergies</a:t>
              </a:r>
            </a:p>
          </p:txBody>
        </p:sp>
        <p:sp>
          <p:nvSpPr>
            <p:cNvPr id="5" name="Right Arrow 2">
              <a:extLst>
                <a:ext uri="{FF2B5EF4-FFF2-40B4-BE49-F238E27FC236}">
                  <a16:creationId xmlns:a16="http://schemas.microsoft.com/office/drawing/2014/main" id="{E7410D71-E398-4D8E-B4A4-FC4331A68C4C}"/>
                </a:ext>
              </a:extLst>
            </p:cNvPr>
            <p:cNvSpPr/>
            <p:nvPr/>
          </p:nvSpPr>
          <p:spPr>
            <a:xfrm>
              <a:off x="1814174" y="4414345"/>
              <a:ext cx="1614826" cy="45720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DEA036-65D4-8CBF-139F-9BDA22A3A04F}"/>
              </a:ext>
            </a:extLst>
          </p:cNvPr>
          <p:cNvGrpSpPr/>
          <p:nvPr/>
        </p:nvGrpSpPr>
        <p:grpSpPr>
          <a:xfrm>
            <a:off x="76200" y="1352550"/>
            <a:ext cx="2877365" cy="1169551"/>
            <a:chOff x="76200" y="1352550"/>
            <a:chExt cx="2877365" cy="11695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034508-8A39-B065-B4E7-9D61CF6782E1}"/>
                </a:ext>
              </a:extLst>
            </p:cNvPr>
            <p:cNvSpPr txBox="1"/>
            <p:nvPr/>
          </p:nvSpPr>
          <p:spPr bwMode="auto">
            <a:xfrm>
              <a:off x="76200" y="1352550"/>
              <a:ext cx="1447799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Begin addressing problem (CrossFit then tortillas)</a:t>
              </a:r>
            </a:p>
          </p:txBody>
        </p:sp>
        <p:sp>
          <p:nvSpPr>
            <p:cNvPr id="10" name="Right Arrow 2">
              <a:extLst>
                <a:ext uri="{FF2B5EF4-FFF2-40B4-BE49-F238E27FC236}">
                  <a16:creationId xmlns:a16="http://schemas.microsoft.com/office/drawing/2014/main" id="{9946F5CF-78BF-FC3C-97EA-1329CFE0C17E}"/>
                </a:ext>
              </a:extLst>
            </p:cNvPr>
            <p:cNvSpPr/>
            <p:nvPr/>
          </p:nvSpPr>
          <p:spPr>
            <a:xfrm>
              <a:off x="1338739" y="1670342"/>
              <a:ext cx="1614826" cy="45720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004D93-ACAC-9D8B-0589-5B5B7D0A70C7}"/>
              </a:ext>
            </a:extLst>
          </p:cNvPr>
          <p:cNvGrpSpPr/>
          <p:nvPr/>
        </p:nvGrpSpPr>
        <p:grpSpPr>
          <a:xfrm>
            <a:off x="5885179" y="1528286"/>
            <a:ext cx="3110031" cy="738664"/>
            <a:chOff x="5885179" y="1528286"/>
            <a:chExt cx="3110031" cy="738664"/>
          </a:xfrm>
        </p:grpSpPr>
        <p:sp>
          <p:nvSpPr>
            <p:cNvPr id="13" name="Right Arrow 12"/>
            <p:cNvSpPr/>
            <p:nvPr/>
          </p:nvSpPr>
          <p:spPr>
            <a:xfrm flipH="1" flipV="1">
              <a:off x="5885179" y="1670342"/>
              <a:ext cx="1126196" cy="45720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0CBEC6-EF7B-A320-512F-ADA80FCEBAD6}"/>
                </a:ext>
              </a:extLst>
            </p:cNvPr>
            <p:cNvSpPr txBox="1"/>
            <p:nvPr/>
          </p:nvSpPr>
          <p:spPr bwMode="auto">
            <a:xfrm>
              <a:off x="7032592" y="1528286"/>
              <a:ext cx="1962618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17475" indent="-117475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Testing tortillas at party and selling to friends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1FFD86-4CE4-2CF2-A9E8-F03B9F5E9510}"/>
              </a:ext>
            </a:extLst>
          </p:cNvPr>
          <p:cNvGrpSpPr/>
          <p:nvPr/>
        </p:nvGrpSpPr>
        <p:grpSpPr>
          <a:xfrm>
            <a:off x="6084195" y="2316599"/>
            <a:ext cx="2907405" cy="1169551"/>
            <a:chOff x="6084195" y="2545199"/>
            <a:chExt cx="2907405" cy="11695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9203B4-7FD5-5443-9461-EF76E67117B1}"/>
                </a:ext>
              </a:extLst>
            </p:cNvPr>
            <p:cNvSpPr txBox="1"/>
            <p:nvPr/>
          </p:nvSpPr>
          <p:spPr bwMode="auto">
            <a:xfrm>
              <a:off x="7210391" y="2545199"/>
              <a:ext cx="1781209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On-board buyer</a:t>
              </a:r>
            </a:p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Connect to Whole Foods</a:t>
              </a:r>
            </a:p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Join SKU</a:t>
              </a:r>
            </a:p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Raise funding</a:t>
              </a:r>
            </a:p>
          </p:txBody>
        </p:sp>
        <p:sp>
          <p:nvSpPr>
            <p:cNvPr id="20" name="Right Arrow 12">
              <a:extLst>
                <a:ext uri="{FF2B5EF4-FFF2-40B4-BE49-F238E27FC236}">
                  <a16:creationId xmlns:a16="http://schemas.microsoft.com/office/drawing/2014/main" id="{877FBB71-78B4-D3D7-A072-B5BF54D71CA3}"/>
                </a:ext>
              </a:extLst>
            </p:cNvPr>
            <p:cNvSpPr/>
            <p:nvPr/>
          </p:nvSpPr>
          <p:spPr>
            <a:xfrm flipH="1" flipV="1">
              <a:off x="6084195" y="2886912"/>
              <a:ext cx="1126196" cy="45720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E3F38D-31BC-2B9B-BF8E-CC4D16EBF54F}"/>
              </a:ext>
            </a:extLst>
          </p:cNvPr>
          <p:cNvGrpSpPr/>
          <p:nvPr/>
        </p:nvGrpSpPr>
        <p:grpSpPr>
          <a:xfrm>
            <a:off x="5486400" y="3714750"/>
            <a:ext cx="3581400" cy="1384995"/>
            <a:chOff x="5486400" y="3714750"/>
            <a:chExt cx="3581400" cy="1384995"/>
          </a:xfrm>
        </p:grpSpPr>
        <p:sp>
          <p:nvSpPr>
            <p:cNvPr id="24" name="TextBox 23"/>
            <p:cNvSpPr txBox="1"/>
            <p:nvPr/>
          </p:nvSpPr>
          <p:spPr bwMode="auto">
            <a:xfrm>
              <a:off x="6655837" y="3714750"/>
              <a:ext cx="241196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Keeps her day job (health insurance) but works on the business</a:t>
              </a:r>
            </a:p>
            <a:p>
              <a:pPr marL="117475" indent="-117475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Commercial kitchen</a:t>
              </a:r>
            </a:p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Uses retirement savings</a:t>
              </a:r>
            </a:p>
            <a:p>
              <a:pPr marL="117475" indent="-117475" eaLnBrk="1" hangingPunct="1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C00000"/>
                  </a:solidFill>
                </a:rPr>
                <a:t>Hand then equipment</a:t>
              </a:r>
            </a:p>
          </p:txBody>
        </p:sp>
        <p:sp>
          <p:nvSpPr>
            <p:cNvPr id="22" name="Right Arrow 12">
              <a:extLst>
                <a:ext uri="{FF2B5EF4-FFF2-40B4-BE49-F238E27FC236}">
                  <a16:creationId xmlns:a16="http://schemas.microsoft.com/office/drawing/2014/main" id="{BB7AF218-72F8-40D6-58E8-DC8747B15765}"/>
                </a:ext>
              </a:extLst>
            </p:cNvPr>
            <p:cNvSpPr/>
            <p:nvPr/>
          </p:nvSpPr>
          <p:spPr>
            <a:xfrm flipH="1" flipV="1">
              <a:off x="5486400" y="4171950"/>
              <a:ext cx="1080229" cy="45720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36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09A1F37-7502-10FB-465D-E6273193AA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957" y="1200150"/>
            <a:ext cx="8236086" cy="365800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Effectuation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67F9C-440F-99B6-4B58-25FB6733914A}"/>
              </a:ext>
            </a:extLst>
          </p:cNvPr>
          <p:cNvSpPr txBox="1"/>
          <p:nvPr/>
        </p:nvSpPr>
        <p:spPr bwMode="auto">
          <a:xfrm>
            <a:off x="152400" y="1963400"/>
            <a:ext cx="8814849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spcAft>
                <a:spcPts val="0"/>
              </a:spcAft>
            </a:pPr>
            <a:r>
              <a:rPr lang="en-US" sz="8800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EFFECTUATION</a:t>
            </a:r>
          </a:p>
        </p:txBody>
      </p:sp>
    </p:spTree>
    <p:extLst>
      <p:ext uri="{BB962C8B-B14F-4D97-AF65-F5344CB8AC3E}">
        <p14:creationId xmlns:p14="http://schemas.microsoft.com/office/powerpoint/2010/main" val="281242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97CE9-D7C3-B560-2CE9-2B9A45913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67" t="2000" r="1076" b="23652"/>
          <a:stretch/>
        </p:blipFill>
        <p:spPr>
          <a:xfrm>
            <a:off x="685800" y="1504950"/>
            <a:ext cx="2964297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A6C8D4-5A2D-EF44-0361-DCF6F989C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086" y="1657350"/>
            <a:ext cx="4865914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74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Critical Thinking Questions</a:t>
            </a:r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612648" y="1200150"/>
            <a:ext cx="8153400" cy="337185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731520" indent="-320040" algn="l" rtl="0" eaLnBrk="0" fontAlgn="base" hangingPunct="0">
              <a:spcBef>
                <a:spcPts val="12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Tx/>
              <a:buSzPct val="70000"/>
              <a:buFont typeface="Courier New" panose="02070309020205020404" pitchFamily="49" charset="0"/>
              <a:buChar char="o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Tx/>
              <a:buSzPct val="70000"/>
              <a:buFont typeface="Wingdings" pitchFamily="2" charset="2"/>
              <a:buChar char="§"/>
              <a:defRPr lang="en-US" altLang="en-US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0" dirty="0">
                <a:solidFill>
                  <a:schemeClr val="bg1">
                    <a:lumMod val="85000"/>
                  </a:schemeClr>
                </a:solidFill>
              </a:rPr>
              <a:t>Which of the six features of modern entrepreneurship can you identify in the Garza’s story?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olidFill>
                  <a:schemeClr val="bg1">
                    <a:lumMod val="85000"/>
                  </a:schemeClr>
                </a:solidFill>
              </a:rPr>
              <a:t>The Entrepreneurship Method is about taking action under conditions of uncertainty. Do you see evidence of the Method during the creation of </a:t>
            </a:r>
            <a:r>
              <a:rPr lang="en-US" b="0" dirty="0" err="1">
                <a:solidFill>
                  <a:schemeClr val="bg1">
                    <a:lumMod val="85000"/>
                  </a:schemeClr>
                </a:solidFill>
              </a:rPr>
              <a:t>Siete</a:t>
            </a:r>
            <a:r>
              <a:rPr lang="en-US" b="0" dirty="0">
                <a:solidFill>
                  <a:schemeClr val="bg1">
                    <a:lumMod val="85000"/>
                  </a:schemeClr>
                </a:solidFill>
              </a:rPr>
              <a:t> Family Foods?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As you think about doing something entrepreneurial, today or someday, what is your motivation for doing so?</a:t>
            </a:r>
          </a:p>
        </p:txBody>
      </p:sp>
    </p:spTree>
    <p:extLst>
      <p:ext uri="{BB962C8B-B14F-4D97-AF65-F5344CB8AC3E}">
        <p14:creationId xmlns:p14="http://schemas.microsoft.com/office/powerpoint/2010/main" val="2172566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Objectives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005" r="29862"/>
          <a:stretch/>
        </p:blipFill>
        <p:spPr>
          <a:xfrm>
            <a:off x="152400" y="1200150"/>
            <a:ext cx="1271453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394" r="18941"/>
          <a:stretch/>
        </p:blipFill>
        <p:spPr>
          <a:xfrm>
            <a:off x="1447800" y="2647950"/>
            <a:ext cx="2272937" cy="2142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1200150"/>
            <a:ext cx="2443655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0192" t="25453" r="15522" b="29932"/>
          <a:stretch/>
        </p:blipFill>
        <p:spPr>
          <a:xfrm>
            <a:off x="5562600" y="3257550"/>
            <a:ext cx="2981212" cy="155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6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2880" y="819150"/>
            <a:ext cx="7894320" cy="1063625"/>
          </a:xfrm>
        </p:spPr>
        <p:txBody>
          <a:bodyPr/>
          <a:lstStyle/>
          <a:p>
            <a:r>
              <a:rPr lang="en-US" dirty="0"/>
              <a:t>Marshmallow tower Activity</a:t>
            </a:r>
          </a:p>
        </p:txBody>
      </p:sp>
    </p:spTree>
    <p:extLst>
      <p:ext uri="{BB962C8B-B14F-4D97-AF65-F5344CB8AC3E}">
        <p14:creationId xmlns:p14="http://schemas.microsoft.com/office/powerpoint/2010/main" val="2137003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Objectives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6931152" cy="3371850"/>
          </a:xfrm>
        </p:spPr>
        <p:txBody>
          <a:bodyPr/>
          <a:lstStyle/>
          <a:p>
            <a:r>
              <a:rPr lang="en-US" altLang="en-US" sz="2000" dirty="0"/>
              <a:t>Under conditions of uncertainty, entrepreneurs rely on experimentation and iterative learning.</a:t>
            </a:r>
          </a:p>
          <a:p>
            <a:r>
              <a:rPr lang="en-US" altLang="en-US" sz="2000" dirty="0"/>
              <a:t>Failing early and fast, and then pivoting can be a strategy for success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47950"/>
            <a:ext cx="64008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60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Objectives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Marshmallow Tower Challenge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4949952" cy="3371850"/>
          </a:xfrm>
        </p:spPr>
        <p:txBody>
          <a:bodyPr/>
          <a:lstStyle/>
          <a:p>
            <a:r>
              <a:rPr lang="en-US" altLang="en-US" sz="2000" dirty="0"/>
              <a:t>Goal: Build the tallest </a:t>
            </a:r>
            <a:r>
              <a:rPr lang="en-US" altLang="en-US" sz="2000" b="1" u="sng" dirty="0"/>
              <a:t>“freestanding” </a:t>
            </a:r>
            <a:r>
              <a:rPr lang="en-US" altLang="en-US" sz="2000" dirty="0"/>
              <a:t>structure!</a:t>
            </a:r>
          </a:p>
          <a:p>
            <a:pPr marL="0" indent="0">
              <a:buNone/>
            </a:pPr>
            <a:r>
              <a:rPr lang="en-US" altLang="en-US" sz="2000" dirty="0"/>
              <a:t>	(measured from the desktop 	surface to the top of the 	marshmallow…the structure 	cannot be suspended)</a:t>
            </a:r>
          </a:p>
          <a:p>
            <a:r>
              <a:rPr lang="en-US" altLang="en-US" sz="2000" dirty="0"/>
              <a:t>This exercise has been done by tens of thousands of people around the world from children to CEOs!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276350"/>
            <a:ext cx="2855714" cy="382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18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82319">
            <a:off x="5861760" y="2279127"/>
            <a:ext cx="3448302" cy="166792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Objectives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6245352" cy="3371850"/>
          </a:xfrm>
        </p:spPr>
        <p:txBody>
          <a:bodyPr/>
          <a:lstStyle/>
          <a:p>
            <a:r>
              <a:rPr lang="en-US" altLang="en-US" sz="2000" dirty="0"/>
              <a:t>The entire marshmallow must be on top of the structure (no cutting-off or eating part of the marshmallow)</a:t>
            </a:r>
          </a:p>
          <a:p>
            <a:r>
              <a:rPr lang="en-US" altLang="en-US" sz="2000" dirty="0"/>
              <a:t>Use as much or as little of the kit as you choose</a:t>
            </a:r>
          </a:p>
          <a:p>
            <a:pPr lvl="1"/>
            <a:r>
              <a:rPr lang="en-US" altLang="en-US" sz="2000" dirty="0"/>
              <a:t>20 spaghetti sticks, string and tape (you cannot use the bag or scissors in the structure!)</a:t>
            </a:r>
          </a:p>
          <a:p>
            <a:r>
              <a:rPr lang="en-US" altLang="en-US" sz="2000" dirty="0"/>
              <a:t>Break up the spaghetti, string or tape if you choose</a:t>
            </a:r>
          </a:p>
          <a:p>
            <a:r>
              <a:rPr lang="en-US" altLang="en-US" sz="2000" dirty="0"/>
              <a:t>The challenge lasts </a:t>
            </a:r>
            <a:r>
              <a:rPr lang="en-US" altLang="en-US" sz="2000" b="1" u="sng" dirty="0"/>
              <a:t>18 minutes</a:t>
            </a:r>
            <a:r>
              <a:rPr lang="en-US" altLang="en-US" sz="2000" b="1" dirty="0"/>
              <a:t> </a:t>
            </a:r>
            <a:r>
              <a:rPr lang="en-US" altLang="en-US" sz="2000" dirty="0"/>
              <a:t>(you cannot be holding or be touching the structure when the time runs out!)</a:t>
            </a:r>
          </a:p>
        </p:txBody>
      </p:sp>
    </p:spTree>
    <p:extLst>
      <p:ext uri="{BB962C8B-B14F-4D97-AF65-F5344CB8AC3E}">
        <p14:creationId xmlns:p14="http://schemas.microsoft.com/office/powerpoint/2010/main" val="2357499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Objectives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 I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6245352" cy="3371850"/>
          </a:xfrm>
        </p:spPr>
        <p:txBody>
          <a:bodyPr/>
          <a:lstStyle/>
          <a:p>
            <a:r>
              <a:rPr lang="en-US" altLang="en-US" sz="2000" dirty="0"/>
              <a:t>What process did you use in building your structure?</a:t>
            </a:r>
          </a:p>
          <a:p>
            <a:r>
              <a:rPr lang="en-US" altLang="en-US" sz="2000" dirty="0"/>
              <a:t>What went wrong? How did you deal with that?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411" t="9160" r="4672" b="8397"/>
          <a:stretch/>
        </p:blipFill>
        <p:spPr>
          <a:xfrm>
            <a:off x="381000" y="2497426"/>
            <a:ext cx="8153400" cy="23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2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Objectives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 II</a:t>
            </a:r>
          </a:p>
        </p:txBody>
      </p:sp>
      <p:pic>
        <p:nvPicPr>
          <p:cNvPr id="4" name="H0_yKBitO8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43000" y="1185862"/>
            <a:ext cx="6934200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83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35EFE7-3568-4E7F-94C9-C557F9FD96CF}"/>
              </a:ext>
            </a:extLst>
          </p:cNvPr>
          <p:cNvSpPr txBox="1">
            <a:spLocks/>
          </p:cNvSpPr>
          <p:nvPr/>
        </p:nvSpPr>
        <p:spPr>
          <a:xfrm>
            <a:off x="612648" y="171450"/>
            <a:ext cx="8153400" cy="7429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 dirty="0">
                <a:solidFill>
                  <a:srgbClr val="E2692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E26920"/>
                </a:solidFill>
                <a:latin typeface="Tw Cen MT" pitchFamily="34" charset="0"/>
              </a:defRPr>
            </a:lvl9pPr>
          </a:lstStyle>
          <a:p>
            <a:r>
              <a:rPr lang="en-US" b="0" dirty="0"/>
              <a:t>Objectives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5635752" cy="3371850"/>
          </a:xfrm>
        </p:spPr>
        <p:txBody>
          <a:bodyPr/>
          <a:lstStyle/>
          <a:p>
            <a:pPr lvl="0"/>
            <a:r>
              <a:rPr lang="en-US" altLang="en-US" sz="2000" dirty="0"/>
              <a:t>In an unknown environment, it is better to take action than plan</a:t>
            </a:r>
          </a:p>
          <a:p>
            <a:pPr lvl="0"/>
            <a:r>
              <a:rPr lang="en-US" altLang="en-US" sz="2000" dirty="0"/>
              <a:t>Learning from small experiments and trials can produce more unique solutions – particularly if the future cannot be predicted</a:t>
            </a:r>
          </a:p>
          <a:p>
            <a:pPr lvl="0"/>
            <a:r>
              <a:rPr lang="en-US" altLang="en-US" sz="2000" dirty="0"/>
              <a:t>Failure can provide important insights to improving products or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657350"/>
            <a:ext cx="32766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56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3067" y="676405"/>
            <a:ext cx="786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2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Entrepreneurship: a way of thinking, acting and being that combines the ability to find or  create new opportunities with the courage to act on them.</a:t>
            </a:r>
            <a:endParaRPr lang="en-US" dirty="0"/>
          </a:p>
          <a:p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Entrepreneur—someone who begins a startup/creates a business based on validity of an idea/business model.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Startup: temporary organization in search of a scalable business model.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 dirty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 dirty="0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 dirty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2D552-E5D9-1695-C3A4-79CB8102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979" y="3815502"/>
            <a:ext cx="3048000" cy="11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Entrepreneurship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6092952" cy="3371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Method that requires practice.</a:t>
            </a:r>
          </a:p>
          <a:p>
            <a:pPr lvl="1"/>
            <a:r>
              <a:rPr lang="en-US" dirty="0"/>
              <a:t>Process view of entrepreneurship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—starting something new is a linear, predictable process.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Entrepreneurship is not predictable.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 view of entrepreneurship—skillsets with an entrepreneurial mindset constitute a toolkit for action.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 dirty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 dirty="0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 dirty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7C9EF-E763-5729-606D-FE5DE9BC9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0" r="8784"/>
          <a:stretch/>
        </p:blipFill>
        <p:spPr>
          <a:xfrm>
            <a:off x="6692232" y="1547812"/>
            <a:ext cx="2212848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7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Entrepreneurship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5330952" cy="3371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2) Entrepreneurs think differently.</a:t>
            </a:r>
          </a:p>
          <a:p>
            <a:pPr lvl="1"/>
            <a:r>
              <a:rPr lang="en-US" dirty="0"/>
              <a:t>Effectuation: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entrepreneurs think to start new ventures; future is unpredictable yet controllable through human action.</a:t>
            </a:r>
            <a:endParaRPr lang="en-US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Taking action/ collect information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/ r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educe risk/ leverage resources</a:t>
            </a: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Online Media 3" title="Apple &quot;Think Different&quot; (Steve Jobs narrated)">
            <a:hlinkClick r:id="" action="ppaction://media"/>
            <a:extLst>
              <a:ext uri="{FF2B5EF4-FFF2-40B4-BE49-F238E27FC236}">
                <a16:creationId xmlns:a16="http://schemas.microsoft.com/office/drawing/2014/main" id="{1A729FD3-6567-6411-16D7-57B2C0B8D9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21005" y="2266950"/>
            <a:ext cx="3670595" cy="27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3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Entrepreneurship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3) Entrepreneurs act more than plan.</a:t>
            </a:r>
          </a:p>
          <a:p>
            <a:pPr lvl="1"/>
            <a:r>
              <a:rPr lang="en-US" dirty="0"/>
              <a:t>Evidence-based entrepreneurship: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Planning that aligns with the scientific method of collecting data and testing ideas to validate (or not) 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opportunity.</a:t>
            </a:r>
            <a:r>
              <a:rPr lang="en-US" dirty="0"/>
              <a:t>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 dirty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 dirty="0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 dirty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EF00E-E6B1-9151-CDD9-7E22E29C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91" y="3248245"/>
            <a:ext cx="1757809" cy="11371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0810C-94F7-EB55-13A1-8A3BFE79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131028"/>
            <a:ext cx="2512854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02CEC7-9458-168F-9B1A-7ADFABEE5B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52" t="10519" r="25833"/>
          <a:stretch/>
        </p:blipFill>
        <p:spPr>
          <a:xfrm>
            <a:off x="3429000" y="2952750"/>
            <a:ext cx="2099871" cy="17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1CA0-4193-41A3-BB4A-91D6322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Entrepreneurship </a:t>
            </a:r>
            <a:r>
              <a:rPr lang="en-US" dirty="0" err="1"/>
              <a:t>cntd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D89D-4B36-4B62-9B59-738A72CDB0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4035552" cy="3371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4) Profit not the only motive.</a:t>
            </a: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highest performing companies do good while making money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Americans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almost equally motivated </a:t>
            </a:r>
            <a:r>
              <a:rPr lang="en-US" dirty="0"/>
              <a:t>by wealth and impact.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E16258-5CA3-D876-47FC-DB9A64469F35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7543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Neck et al., </a:t>
            </a:r>
            <a:r>
              <a:rPr lang="en-US" sz="1050" b="0" i="1">
                <a:solidFill>
                  <a:schemeClr val="bg1">
                    <a:lumMod val="50000"/>
                  </a:schemeClr>
                </a:solidFill>
              </a:rPr>
              <a:t>Entrepreneurship</a:t>
            </a:r>
            <a:r>
              <a:rPr lang="en-US" sz="1050" b="0">
                <a:solidFill>
                  <a:schemeClr val="bg1">
                    <a:lumMod val="50000"/>
                  </a:schemeClr>
                </a:solidFill>
              </a:rPr>
              <a:t>, 3e. © 2025 Sage Publishing.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2A179-EBE7-7D02-9DDD-950364A4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265615"/>
            <a:ext cx="3553701" cy="36222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0BA0301-6E51-E2B4-EA99-63CC9C08F74B}"/>
              </a:ext>
            </a:extLst>
          </p:cNvPr>
          <p:cNvSpPr/>
          <p:nvPr/>
        </p:nvSpPr>
        <p:spPr>
          <a:xfrm>
            <a:off x="8610599" y="1202489"/>
            <a:ext cx="228601" cy="3048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98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ndergrad template copy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eaLnBrk="1" hangingPunct="1">
          <a:spcAft>
            <a:spcPts val="0"/>
          </a:spcAft>
          <a:defRPr sz="2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uman">
      <a:dk1>
        <a:sysClr val="windowText" lastClr="000000"/>
      </a:dk1>
      <a:lt1>
        <a:sysClr val="window" lastClr="FFFFFF"/>
      </a:lt1>
      <a:dk2>
        <a:srgbClr val="795339"/>
      </a:dk2>
      <a:lt2>
        <a:srgbClr val="F7EEDD"/>
      </a:lt2>
      <a:accent1>
        <a:srgbClr val="AD2E27"/>
      </a:accent1>
      <a:accent2>
        <a:srgbClr val="3F3D66"/>
      </a:accent2>
      <a:accent3>
        <a:srgbClr val="17517A"/>
      </a:accent3>
      <a:accent4>
        <a:srgbClr val="877E48"/>
      </a:accent4>
      <a:accent5>
        <a:srgbClr val="AF8B1E"/>
      </a:accent5>
      <a:accent6>
        <a:srgbClr val="A35E21"/>
      </a:accent6>
      <a:hlink>
        <a:srgbClr val="9B7300"/>
      </a:hlink>
      <a:folHlink>
        <a:srgbClr val="D6A7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2001</Words>
  <Application>Microsoft Office PowerPoint</Application>
  <PresentationFormat>On-screen Show (16:9)</PresentationFormat>
  <Paragraphs>256</Paragraphs>
  <Slides>49</Slides>
  <Notes>39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Courier New</vt:lpstr>
      <vt:lpstr>Tw Cen MT</vt:lpstr>
      <vt:lpstr>Wingdings</vt:lpstr>
      <vt:lpstr>undergrad template copy</vt:lpstr>
      <vt:lpstr>Chapter 1</vt:lpstr>
      <vt:lpstr>Announcements</vt:lpstr>
      <vt:lpstr>Announcements cntd.</vt:lpstr>
      <vt:lpstr>Announcements cntd.</vt:lpstr>
      <vt:lpstr>Definitions</vt:lpstr>
      <vt:lpstr>Features of Entrepreneurship</vt:lpstr>
      <vt:lpstr>Features of Entrepreneurship cntd.</vt:lpstr>
      <vt:lpstr>Features of Entrepreneurship cntd.</vt:lpstr>
      <vt:lpstr>Features of Entrepreneurship cntd.</vt:lpstr>
      <vt:lpstr>Features of Entrepreneurship cntd.</vt:lpstr>
      <vt:lpstr>Features of Entrepreneurship cntd.</vt:lpstr>
      <vt:lpstr>Ways to Access Entrepreneurship</vt:lpstr>
      <vt:lpstr>Ways to Access Entre. cntd.</vt:lpstr>
      <vt:lpstr>Ways to Access Entre. cntd.</vt:lpstr>
      <vt:lpstr>Ways to Access Entre. cntd.</vt:lpstr>
      <vt:lpstr>Ways to Access Entre. cntd.</vt:lpstr>
      <vt:lpstr>Ways to Access Entre. cntd.</vt:lpstr>
      <vt:lpstr>Ways to Access Entre. cntd.</vt:lpstr>
      <vt:lpstr>Ways to Access Entre. cntd.</vt:lpstr>
      <vt:lpstr>Entrepreneurship as a Method</vt:lpstr>
      <vt:lpstr>Entrepreneurship as a Method cntd.</vt:lpstr>
      <vt:lpstr>Entrepreneurship as a Method cntd.</vt:lpstr>
      <vt:lpstr>Entrepreneurship as a Method cntd.</vt:lpstr>
      <vt:lpstr>Key Components</vt:lpstr>
      <vt:lpstr>Key Components cntd.</vt:lpstr>
      <vt:lpstr>Role of Deliberate Practice</vt:lpstr>
      <vt:lpstr>Siete Foods Case DISCUSSION</vt:lpstr>
      <vt:lpstr>PowerPoint Presentation</vt:lpstr>
      <vt:lpstr>Summary</vt:lpstr>
      <vt:lpstr>Problem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Marshmallow tower Activity</vt:lpstr>
      <vt:lpstr>Learning Objectives</vt:lpstr>
      <vt:lpstr>Marshmallow Tower Challenge</vt:lpstr>
      <vt:lpstr>Rules</vt:lpstr>
      <vt:lpstr>Debrief I</vt:lpstr>
      <vt:lpstr>Debrief II</vt:lpstr>
      <vt:lpstr>Key 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2020-01-14T12:54:37Z</dcterms:created>
  <dcterms:modified xsi:type="dcterms:W3CDTF">2024-08-27T18:33:51Z</dcterms:modified>
</cp:coreProperties>
</file>